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0" r:id="rId5"/>
    <p:sldId id="279" r:id="rId6"/>
    <p:sldId id="283" r:id="rId7"/>
    <p:sldId id="263" r:id="rId8"/>
    <p:sldId id="284" r:id="rId9"/>
    <p:sldId id="285" r:id="rId10"/>
    <p:sldId id="278" r:id="rId11"/>
    <p:sldId id="281" r:id="rId12"/>
    <p:sldId id="282" r:id="rId13"/>
    <p:sldId id="27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441ABC"/>
    <a:srgbClr val="009900"/>
    <a:srgbClr val="DC3906"/>
    <a:srgbClr val="7933F7"/>
    <a:srgbClr val="FF6699"/>
    <a:srgbClr val="FF0066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9553C-D2F3-46BD-A617-C2E88D22E05E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A7865-52E6-4C92-8D8C-141196AB2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F4644-E99F-4F9C-8AA4-53D6436358E2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90840-F6FC-4A83-96C8-4A16AEFC2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DB3A3-6A4A-4A2F-A698-5BC16A436EBB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64D1D-435E-4BC9-AC85-C5A89B542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6B20A-B8DF-45A4-B747-E7265E12ED2B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224DA-12D4-4A89-A430-5C2E1F5F4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73493-06D3-4F18-AC73-875294330F5E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4F434-913A-4016-8BDF-E916058B2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4F66F-11C6-4D22-B2FF-2A056C6B5771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38BA5-FB8C-477C-9FFE-DB8D3F0C6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92C3-9F7F-4213-9FB0-F46ACE2F54AA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4E8E4-FD1B-4FE9-AE4B-02910B84D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9686E-8437-46E8-B2D5-740105B00A79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A0C1D-35EB-4907-B2FC-27BA8CFE3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381E6-81D9-454D-8A12-7712DEA22720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48756-D3D0-4D30-A8B3-B492C14C5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8090B-0A0E-4C5A-9067-0E1DB1948644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4E512-00FB-44FC-AD89-D2D49E75E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13FCA-2F84-4B93-B4A2-0A6975A1C03C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073E8-3186-4DB0-8EF8-5B4F6DF95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11CFBF-0F98-4B9F-A197-3A75F77DB7C8}" type="datetimeFigureOut">
              <a:rPr lang="ru-RU"/>
              <a:pPr>
                <a:defRPr/>
              </a:pPr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A4BDDB-EF4C-44DF-945E-CFD7187C5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000108"/>
            <a:ext cx="8568952" cy="3384376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  <a:t/>
            </a:r>
            <a:br>
              <a:rPr lang="ru-RU" sz="27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</a:br>
            <a:r>
              <a:rPr lang="ru-RU" sz="27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  <a:t>«Школа молодого специалиста»</a:t>
            </a:r>
            <a:br>
              <a:rPr lang="ru-RU" sz="27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</a:br>
            <a:r>
              <a:rPr lang="ru-RU" sz="27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  <a:t>Районный семинар для молодых специалистов</a:t>
            </a:r>
            <a:r>
              <a:rPr lang="ru-RU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  <a:t/>
            </a:r>
            <a:br>
              <a:rPr lang="ru-RU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</a:br>
            <a:r>
              <a:rPr lang="ru-RU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  <a:t/>
            </a:r>
            <a:br>
              <a:rPr lang="ru-RU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</a:br>
            <a:r>
              <a:rPr lang="ru-RU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933F7"/>
                </a:solidFill>
                <a:effectLst>
                  <a:innerShdw blurRad="114300">
                    <a:prstClr val="black"/>
                  </a:innerShdw>
                </a:effectLst>
                <a:latin typeface="Book Antiqua" pitchFamily="18" charset="0"/>
              </a:rPr>
              <a:t>Тема: «Нравственно – патриотическое воспитание дошкольников при ознакомлении с государственной символикой»</a:t>
            </a:r>
            <a:endParaRPr lang="ru-RU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7933F7"/>
              </a:solidFill>
              <a:effectLst>
                <a:innerShdw blurRad="114300">
                  <a:prstClr val="black"/>
                </a:innerShdw>
              </a:effectLst>
              <a:latin typeface="Book Antiqua" pitchFamily="18" charset="0"/>
            </a:endParaRPr>
          </a:p>
        </p:txBody>
      </p:sp>
      <p:pic>
        <p:nvPicPr>
          <p:cNvPr id="14339" name="Picture 2" descr="D:\ВСЕ ДЛЯ ПРЕЗЕНТАЦИИ\клипарты\knigi-17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57200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D:\ВСЕ ДЛЯ ПРЕЗЕНТАЦИИ\клипарты\Линии\liniia-124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6092825"/>
            <a:ext cx="42084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7920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C390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Город новый – город старый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C390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981075"/>
            <a:ext cx="4103687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565400"/>
            <a:ext cx="345598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7920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символикой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страны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836613"/>
            <a:ext cx="4497387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7920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441ABC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Система работы по ознакомлению с государственной символикой позволяет решить следующие задачи:</a:t>
            </a:r>
            <a:endParaRPr lang="ru-RU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441ABC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625" y="1214438"/>
            <a:ext cx="8358188" cy="4286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Ознакомить детей с понятием «символ» и его значением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625" y="1857375"/>
            <a:ext cx="8358188" cy="5715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Ознакомить детей с историей происхождения герба, многообразием гербов городов России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625" y="2643188"/>
            <a:ext cx="8358188" cy="5715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Дать детям представления о том, что герб это не только маленькая информация о городе, но и то, чем город очень гордится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5" y="3429000"/>
            <a:ext cx="8358188" cy="4286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 с видами гербов, учить читать заложенную в них информацию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5" y="4071938"/>
            <a:ext cx="8358188" cy="5715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Знакомить с разнообразными профессиями, воспитывать чувство уважения к представителям разных профессий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5" y="4857750"/>
            <a:ext cx="8358188" cy="5715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Дать детям некоторые представления о нелегкой истории  России, воспитывать чувство гордости за своих предков, признательности за их подвиг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625" y="5643563"/>
            <a:ext cx="8358188" cy="4286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Воспитывать в детях чувство гордости за свою Родину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D:\ВСЕ ДЛЯ ПРЕЗЕНТАЦИИ\клипарты\61793367_1279724368_0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4063" y="2205038"/>
            <a:ext cx="20399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 descr="D:\ВСЕ ДЛЯ ПРЕЗЕНТАЦИИ\клипарты\61793367_1279724368_0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5209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D:\ВСЕ ДЛЯ ПРЕЗЕНТАЦИИ\клипарты\vbia6hlv5z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-428625"/>
            <a:ext cx="74295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D:\ВСЕ ДЛЯ ПРЕЗЕНТАЦИИ\клипарты\zvezdia-4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765175"/>
            <a:ext cx="13811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D:\ВСЕ ДЛЯ ПРЕЗЕНТАЦИИ\клипарты\zvezdia-4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5876925"/>
            <a:ext cx="13811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11760" y="1484784"/>
            <a:ext cx="4100802" cy="175432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 внимание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9703" name="Picture 3" descr="D:\ВСЕ ДЛЯ ПРЕЗЕНТАЦИИ\клипарты\61793325_1279724154_00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38" y="-284163"/>
            <a:ext cx="5951537" cy="714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214313" y="1285875"/>
            <a:ext cx="1512887" cy="12239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4625" y="1214438"/>
            <a:ext cx="6121400" cy="14287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Повысить профессиональное мастерство и профессиональную компетенцию педагогов в районе с детьми по теме «Нравственно – патриотическое воспитание дошкольников при ознакомлении с окружающим»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>
            <a:stCxn id="13" idx="3"/>
            <a:endCxn id="6" idx="1"/>
          </p:cNvCxnSpPr>
          <p:nvPr/>
        </p:nvCxnSpPr>
        <p:spPr>
          <a:xfrm>
            <a:off x="1727200" y="1898650"/>
            <a:ext cx="987425" cy="30163"/>
          </a:xfrm>
          <a:prstGeom prst="straightConnector1">
            <a:avLst/>
          </a:prstGeom>
          <a:ln w="50800" cmpd="sng">
            <a:solidFill>
              <a:schemeClr val="tx2">
                <a:lumMod val="60000"/>
                <a:lumOff val="4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50825" y="3357563"/>
            <a:ext cx="1441450" cy="230346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500" y="3357563"/>
            <a:ext cx="6121400" cy="100012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Углубление знаний педагогов о методах и приемах работы с детьми по нравственно-патриотическому воспитанию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500" y="4714875"/>
            <a:ext cx="6121400" cy="92868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Дать представления о том, в каких видах деятельности проводится данная работа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 стрелкой 34"/>
          <p:cNvCxnSpPr>
            <a:stCxn id="14" idx="3"/>
          </p:cNvCxnSpPr>
          <p:nvPr/>
        </p:nvCxnSpPr>
        <p:spPr>
          <a:xfrm>
            <a:off x="1692275" y="4508500"/>
            <a:ext cx="1116013" cy="698500"/>
          </a:xfrm>
          <a:prstGeom prst="straightConnector1">
            <a:avLst/>
          </a:prstGeom>
          <a:ln w="50800" cmpd="sng">
            <a:solidFill>
              <a:schemeClr val="tx2">
                <a:lumMod val="60000"/>
                <a:lumOff val="4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4" idx="3"/>
            <a:endCxn id="7" idx="1"/>
          </p:cNvCxnSpPr>
          <p:nvPr/>
        </p:nvCxnSpPr>
        <p:spPr>
          <a:xfrm flipV="1">
            <a:off x="1692275" y="3857625"/>
            <a:ext cx="1165225" cy="650875"/>
          </a:xfrm>
          <a:prstGeom prst="straightConnector1">
            <a:avLst/>
          </a:prstGeom>
          <a:ln w="50800" cmpd="sng">
            <a:solidFill>
              <a:schemeClr val="tx2">
                <a:lumMod val="60000"/>
                <a:lumOff val="4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70" name="Picture 3" descr="F:\ВСЕ ДЛЯ ПРЕЗЕНТАЦИИ\клипарты\Линии\liniia-10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5929313"/>
            <a:ext cx="5929313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4" descr="F:\ВСЕ ДЛЯ ПРЕЗЕНТАЦИИ\клипарты\Линии\liniia-10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285750"/>
            <a:ext cx="57864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80120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Monotype Corsiva" pitchFamily="66" charset="0"/>
              </a:rPr>
              <a:t>Работа по нравственно-патриотическому воспитанию проходит через непосредственно-образовательную деятельность</a:t>
            </a:r>
            <a:endParaRPr lang="ru-RU" sz="2800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Monotype Corsiva" pitchFamily="66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357563" y="1214438"/>
            <a:ext cx="2232025" cy="1800225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Непосредственно образовательная деятельность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3571875"/>
            <a:ext cx="1928812" cy="10096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общественной жизни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771775" y="5229225"/>
            <a:ext cx="1655763" cy="1295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Целевые прогулки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0825" y="5229225"/>
            <a:ext cx="2305050" cy="1295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72250" y="3000375"/>
            <a:ext cx="1590675" cy="10715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372225" y="1125538"/>
            <a:ext cx="2303463" cy="1295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00063" y="1428750"/>
            <a:ext cx="2303462" cy="1295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Художественное творчество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 стрелкой 51"/>
          <p:cNvCxnSpPr>
            <a:stCxn id="28" idx="2"/>
            <a:endCxn id="29" idx="0"/>
          </p:cNvCxnSpPr>
          <p:nvPr/>
        </p:nvCxnSpPr>
        <p:spPr>
          <a:xfrm rot="5400000">
            <a:off x="3708400" y="4473575"/>
            <a:ext cx="647700" cy="863600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35" idx="0"/>
          </p:cNvCxnSpPr>
          <p:nvPr/>
        </p:nvCxnSpPr>
        <p:spPr>
          <a:xfrm>
            <a:off x="5500688" y="2428875"/>
            <a:ext cx="1866900" cy="571500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5572125" y="1785938"/>
            <a:ext cx="785813" cy="338137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27" idx="4"/>
            <a:endCxn id="28" idx="0"/>
          </p:cNvCxnSpPr>
          <p:nvPr/>
        </p:nvCxnSpPr>
        <p:spPr>
          <a:xfrm rot="5400000">
            <a:off x="4190207" y="3288506"/>
            <a:ext cx="557212" cy="9525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stCxn id="27" idx="2"/>
            <a:endCxn id="40" idx="3"/>
          </p:cNvCxnSpPr>
          <p:nvPr/>
        </p:nvCxnSpPr>
        <p:spPr>
          <a:xfrm rot="10800000">
            <a:off x="2803525" y="2076450"/>
            <a:ext cx="554038" cy="38100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1921669" y="3221831"/>
            <a:ext cx="2371725" cy="1643063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4786313" y="5229225"/>
            <a:ext cx="1370012" cy="1295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>
            <a:stCxn id="28" idx="2"/>
            <a:endCxn id="25" idx="0"/>
          </p:cNvCxnSpPr>
          <p:nvPr/>
        </p:nvCxnSpPr>
        <p:spPr>
          <a:xfrm rot="16200000" flipH="1">
            <a:off x="4643438" y="4402137"/>
            <a:ext cx="647700" cy="1006475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Скругленный прямоугольник 64"/>
          <p:cNvSpPr/>
          <p:nvPr/>
        </p:nvSpPr>
        <p:spPr>
          <a:xfrm>
            <a:off x="0" y="3214688"/>
            <a:ext cx="1357313" cy="92868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Рисование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643063" y="3214688"/>
            <a:ext cx="1357312" cy="92868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Лепка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9" name="Прямая со стрелкой 68"/>
          <p:cNvCxnSpPr>
            <a:stCxn id="40" idx="2"/>
          </p:cNvCxnSpPr>
          <p:nvPr/>
        </p:nvCxnSpPr>
        <p:spPr>
          <a:xfrm rot="5400000">
            <a:off x="1152525" y="2714625"/>
            <a:ext cx="490538" cy="509588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stCxn id="40" idx="2"/>
          </p:cNvCxnSpPr>
          <p:nvPr/>
        </p:nvCxnSpPr>
        <p:spPr>
          <a:xfrm rot="16200000" flipH="1">
            <a:off x="1616869" y="2759869"/>
            <a:ext cx="490538" cy="419100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Скругленный прямоугольник 80"/>
          <p:cNvSpPr/>
          <p:nvPr/>
        </p:nvSpPr>
        <p:spPr>
          <a:xfrm>
            <a:off x="6572250" y="4500563"/>
            <a:ext cx="2000250" cy="10715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2" name="Прямая со стрелкой 81"/>
          <p:cNvCxnSpPr/>
          <p:nvPr/>
        </p:nvCxnSpPr>
        <p:spPr>
          <a:xfrm rot="16200000" flipH="1">
            <a:off x="5036344" y="2964657"/>
            <a:ext cx="1785937" cy="1428750"/>
          </a:xfrm>
          <a:prstGeom prst="straightConnector1">
            <a:avLst/>
          </a:prstGeom>
          <a:ln w="508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80120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Monotype Corsiva" pitchFamily="66" charset="0"/>
              </a:rPr>
              <a:t>Организованная образовательная деятельность</a:t>
            </a:r>
            <a:endParaRPr lang="ru-RU" sz="3200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Monotype Corsiva" pitchFamily="66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419475" y="2781300"/>
            <a:ext cx="2232025" cy="18002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</a:t>
            </a:r>
            <a:endParaRPr lang="ru-RU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00375" y="5214938"/>
            <a:ext cx="2303463" cy="1295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Информационная корзина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3000" y="4286250"/>
            <a:ext cx="1857375" cy="10715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Видеотека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57250" y="2714625"/>
            <a:ext cx="1843088" cy="10763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572125" y="4929188"/>
            <a:ext cx="2305050" cy="1295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Рассматривание картинок, иллюстраций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357688" y="1143000"/>
            <a:ext cx="2428875" cy="12239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Экспериментирование, моделирование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785938" y="1285875"/>
            <a:ext cx="1803400" cy="10715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rot="5400000" flipH="1" flipV="1">
            <a:off x="4714876" y="2571750"/>
            <a:ext cx="500062" cy="71437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27" idx="3"/>
          </p:cNvCxnSpPr>
          <p:nvPr/>
        </p:nvCxnSpPr>
        <p:spPr>
          <a:xfrm rot="5400000">
            <a:off x="3210719" y="4107656"/>
            <a:ext cx="325438" cy="746125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16200000" flipH="1">
            <a:off x="5143501" y="4500562"/>
            <a:ext cx="571500" cy="428625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33" idx="3"/>
          </p:cNvCxnSpPr>
          <p:nvPr/>
        </p:nvCxnSpPr>
        <p:spPr>
          <a:xfrm rot="10800000">
            <a:off x="2700338" y="3252788"/>
            <a:ext cx="728662" cy="247650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endCxn id="28" idx="0"/>
          </p:cNvCxnSpPr>
          <p:nvPr/>
        </p:nvCxnSpPr>
        <p:spPr>
          <a:xfrm rot="5400000">
            <a:off x="3898106" y="4826794"/>
            <a:ext cx="642938" cy="133350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16200000" flipV="1">
            <a:off x="3357563" y="2357438"/>
            <a:ext cx="571500" cy="571500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24" name="Picture 2" descr="D:\ВСЕ ДЛЯ ПРЕЗЕНТАЦИИ\клипарты\d92f99c9312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91475" y="928688"/>
            <a:ext cx="11525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3" descr="D:\ВСЕ ДЛЯ ПРЕЗЕНТАЦИИ\клипарты\d92f99c9312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5000625"/>
            <a:ext cx="936625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Скругленный прямоугольник 35"/>
          <p:cNvSpPr/>
          <p:nvPr/>
        </p:nvSpPr>
        <p:spPr>
          <a:xfrm>
            <a:off x="6572250" y="2428875"/>
            <a:ext cx="1804988" cy="10715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572250" y="3714750"/>
            <a:ext cx="1804988" cy="10715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Беседы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Прямая со стрелкой 45"/>
          <p:cNvCxnSpPr>
            <a:endCxn id="45" idx="1"/>
          </p:cNvCxnSpPr>
          <p:nvPr/>
        </p:nvCxnSpPr>
        <p:spPr>
          <a:xfrm>
            <a:off x="5572125" y="4000500"/>
            <a:ext cx="1000125" cy="250825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36" idx="1"/>
          </p:cNvCxnSpPr>
          <p:nvPr/>
        </p:nvCxnSpPr>
        <p:spPr>
          <a:xfrm flipV="1">
            <a:off x="5572125" y="2963863"/>
            <a:ext cx="1000125" cy="393700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80120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Monotype Corsiva" pitchFamily="66" charset="0"/>
              </a:rPr>
              <a:t>Система и последовательность работы по нравственно-патриотическому воспитанию</a:t>
            </a:r>
            <a:endParaRPr lang="ru-RU" sz="3200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00063" y="1571625"/>
            <a:ext cx="1946275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2428875" y="2143125"/>
            <a:ext cx="857250" cy="1588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24" idx="3"/>
            <a:endCxn id="25" idx="1"/>
          </p:cNvCxnSpPr>
          <p:nvPr/>
        </p:nvCxnSpPr>
        <p:spPr>
          <a:xfrm>
            <a:off x="5303838" y="2178050"/>
            <a:ext cx="1054100" cy="1588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25" idx="2"/>
            <a:endCxn id="37" idx="0"/>
          </p:cNvCxnSpPr>
          <p:nvPr/>
        </p:nvCxnSpPr>
        <p:spPr>
          <a:xfrm rot="5400000">
            <a:off x="6880225" y="3236913"/>
            <a:ext cx="928687" cy="26988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3286125" y="1571625"/>
            <a:ext cx="2017713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Детский сад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57938" y="1571625"/>
            <a:ext cx="2000250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Родная улица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357938" y="3714750"/>
            <a:ext cx="1947862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Родной город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86125" y="3714750"/>
            <a:ext cx="2160588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Страна, столица, символика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>
            <a:stCxn id="37" idx="1"/>
            <a:endCxn id="41" idx="3"/>
          </p:cNvCxnSpPr>
          <p:nvPr/>
        </p:nvCxnSpPr>
        <p:spPr>
          <a:xfrm rot="10800000">
            <a:off x="5446713" y="4322763"/>
            <a:ext cx="911225" cy="1587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41" idx="1"/>
            <a:endCxn id="51" idx="3"/>
          </p:cNvCxnSpPr>
          <p:nvPr/>
        </p:nvCxnSpPr>
        <p:spPr>
          <a:xfrm rot="10800000">
            <a:off x="2517775" y="4322763"/>
            <a:ext cx="768350" cy="1587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Скругленный прямоугольник 50"/>
          <p:cNvSpPr/>
          <p:nvPr/>
        </p:nvSpPr>
        <p:spPr>
          <a:xfrm>
            <a:off x="500063" y="3714750"/>
            <a:ext cx="2017712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Права и обязанности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6" name="Picture 2" descr="F:\ВСЕ ДЛЯ ПРЕЗЕНТАЦИИ\клипарты\Линии\liniia-7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5500688"/>
            <a:ext cx="3810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80120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Monotype Corsiva" pitchFamily="66" charset="0"/>
              </a:rPr>
              <a:t>Взаимодействие с организациями.</a:t>
            </a:r>
            <a:endParaRPr lang="ru-RU" sz="3200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85750" y="2071688"/>
            <a:ext cx="1946275" cy="12144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Библиотека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rot="16200000" flipH="1">
            <a:off x="5607844" y="1035844"/>
            <a:ext cx="1143000" cy="785812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24" idx="0"/>
          </p:cNvCxnSpPr>
          <p:nvPr/>
        </p:nvCxnSpPr>
        <p:spPr>
          <a:xfrm rot="5400000">
            <a:off x="2255044" y="1183481"/>
            <a:ext cx="2643188" cy="1990725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1571625" y="3500438"/>
            <a:ext cx="2017713" cy="12144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Музей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72250" y="1928813"/>
            <a:ext cx="2000250" cy="12144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Гимназия №2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572000" y="3571875"/>
            <a:ext cx="2160588" cy="12144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 детского творчества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 rot="16200000" flipH="1">
            <a:off x="3911600" y="1731963"/>
            <a:ext cx="2678113" cy="928687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6" name="Picture 2" descr="F:\ВСЕ ДЛЯ ПРЕЗЕНТАЦИИ\клипарты\Линии\liniia-7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5500688"/>
            <a:ext cx="3810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 стрелкой 22"/>
          <p:cNvCxnSpPr/>
          <p:nvPr/>
        </p:nvCxnSpPr>
        <p:spPr>
          <a:xfrm rot="5400000">
            <a:off x="2143125" y="785813"/>
            <a:ext cx="1285875" cy="1285875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ВСЕ ДЛЯ ПРЕЗЕНТАЦИИ\Фоны для презентаций\master54_backgroun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035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7920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Знакомство с родным городом начинается с посещения краеведческого  музея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50" y="928688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ВСЕ ДЛЯ ПРЕЗЕНТАЦИИ\Фоны для презентаций\master54_backgroun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035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7920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Знакомство с Достопримечательностями   города</a:t>
            </a:r>
            <a:endParaRPr lang="ru-RU" sz="2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908050"/>
            <a:ext cx="3114675" cy="364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836613"/>
            <a:ext cx="36210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4525" y="357346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435475" y="5876925"/>
            <a:ext cx="4708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</a:t>
            </a:r>
            <a:r>
              <a:rPr lang="ru-RU" sz="1400"/>
              <a:t>памятник воинам, погибшим в локальных конфликтах</a:t>
            </a:r>
          </a:p>
        </p:txBody>
      </p:sp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47244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6600" y="4149725"/>
            <a:ext cx="1809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ВСЕ ДЛЯ ПРЕЗЕНТАЦИИ\Фоны для презентаций\master54_backgroun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836613"/>
            <a:ext cx="25336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258888" y="2852738"/>
            <a:ext cx="1614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Парк Победы</a:t>
            </a:r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0150" y="836613"/>
            <a:ext cx="20066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3429000"/>
            <a:ext cx="3624263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644</TotalTime>
  <Words>195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154</cp:revision>
  <dcterms:modified xsi:type="dcterms:W3CDTF">2012-10-09T11:17:02Z</dcterms:modified>
</cp:coreProperties>
</file>